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70" r:id="rId4"/>
    <p:sldId id="259" r:id="rId5"/>
    <p:sldId id="268" r:id="rId6"/>
    <p:sldId id="269" r:id="rId7"/>
    <p:sldId id="272" r:id="rId8"/>
    <p:sldId id="271" r:id="rId9"/>
    <p:sldId id="273" r:id="rId10"/>
    <p:sldId id="274" r:id="rId11"/>
    <p:sldId id="275" r:id="rId12"/>
    <p:sldId id="277" r:id="rId13"/>
    <p:sldId id="276" r:id="rId14"/>
    <p:sldId id="278" r:id="rId15"/>
    <p:sldId id="279" r:id="rId16"/>
    <p:sldId id="281" r:id="rId17"/>
    <p:sldId id="282" r:id="rId18"/>
    <p:sldId id="280" r:id="rId1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192"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8575473-8628-439F-974B-0705AAFDAE45}"/>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A97F4526-ED74-4983-A63E-E38B97589F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897757FF-34AD-4D14-A966-5675C5AC6DC1}"/>
              </a:ext>
            </a:extLst>
          </p:cNvPr>
          <p:cNvSpPr>
            <a:spLocks noGrp="1"/>
          </p:cNvSpPr>
          <p:nvPr>
            <p:ph type="dt" sz="half" idx="10"/>
          </p:nvPr>
        </p:nvSpPr>
        <p:spPr/>
        <p:txBody>
          <a:bodyPr/>
          <a:lstStyle/>
          <a:p>
            <a:fld id="{D3E70A33-DDD8-4448-AEB5-DF9356062411}" type="datetimeFigureOut">
              <a:rPr lang="it-IT" smtClean="0"/>
              <a:t>16/03/2023</a:t>
            </a:fld>
            <a:endParaRPr lang="it-IT"/>
          </a:p>
        </p:txBody>
      </p:sp>
      <p:sp>
        <p:nvSpPr>
          <p:cNvPr id="5" name="Segnaposto piè di pagina 4">
            <a:extLst>
              <a:ext uri="{FF2B5EF4-FFF2-40B4-BE49-F238E27FC236}">
                <a16:creationId xmlns:a16="http://schemas.microsoft.com/office/drawing/2014/main" id="{F250DC30-CCE5-427E-8BF6-1DF3D6DDED8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F78ADAF-2A66-4A75-AEB6-C390F1D6EDB8}"/>
              </a:ext>
            </a:extLst>
          </p:cNvPr>
          <p:cNvSpPr>
            <a:spLocks noGrp="1"/>
          </p:cNvSpPr>
          <p:nvPr>
            <p:ph type="sldNum" sz="quarter" idx="12"/>
          </p:nvPr>
        </p:nvSpPr>
        <p:spPr/>
        <p:txBody>
          <a:bodyPr/>
          <a:lstStyle/>
          <a:p>
            <a:fld id="{10673694-10BF-4EAC-B94F-3553E0EBF499}" type="slidenum">
              <a:rPr lang="it-IT" smtClean="0"/>
              <a:t>‹N›</a:t>
            </a:fld>
            <a:endParaRPr lang="it-IT"/>
          </a:p>
        </p:txBody>
      </p:sp>
    </p:spTree>
    <p:extLst>
      <p:ext uri="{BB962C8B-B14F-4D97-AF65-F5344CB8AC3E}">
        <p14:creationId xmlns:p14="http://schemas.microsoft.com/office/powerpoint/2010/main" val="2913432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5AD585D-B910-4D1F-8868-DDE33EA06144}"/>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EF885BB5-7FA3-45A6-8020-8B6D5390672F}"/>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167D9D5-84DD-4E54-AC85-0D71940589F9}"/>
              </a:ext>
            </a:extLst>
          </p:cNvPr>
          <p:cNvSpPr>
            <a:spLocks noGrp="1"/>
          </p:cNvSpPr>
          <p:nvPr>
            <p:ph type="dt" sz="half" idx="10"/>
          </p:nvPr>
        </p:nvSpPr>
        <p:spPr/>
        <p:txBody>
          <a:bodyPr/>
          <a:lstStyle/>
          <a:p>
            <a:fld id="{D3E70A33-DDD8-4448-AEB5-DF9356062411}" type="datetimeFigureOut">
              <a:rPr lang="it-IT" smtClean="0"/>
              <a:t>16/03/2023</a:t>
            </a:fld>
            <a:endParaRPr lang="it-IT"/>
          </a:p>
        </p:txBody>
      </p:sp>
      <p:sp>
        <p:nvSpPr>
          <p:cNvPr id="5" name="Segnaposto piè di pagina 4">
            <a:extLst>
              <a:ext uri="{FF2B5EF4-FFF2-40B4-BE49-F238E27FC236}">
                <a16:creationId xmlns:a16="http://schemas.microsoft.com/office/drawing/2014/main" id="{659C8335-855E-4301-885C-0ABE56B0ADE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F982C5C-9D90-4E56-AF05-7C37A6D525EC}"/>
              </a:ext>
            </a:extLst>
          </p:cNvPr>
          <p:cNvSpPr>
            <a:spLocks noGrp="1"/>
          </p:cNvSpPr>
          <p:nvPr>
            <p:ph type="sldNum" sz="quarter" idx="12"/>
          </p:nvPr>
        </p:nvSpPr>
        <p:spPr/>
        <p:txBody>
          <a:bodyPr/>
          <a:lstStyle/>
          <a:p>
            <a:fld id="{10673694-10BF-4EAC-B94F-3553E0EBF499}" type="slidenum">
              <a:rPr lang="it-IT" smtClean="0"/>
              <a:t>‹N›</a:t>
            </a:fld>
            <a:endParaRPr lang="it-IT"/>
          </a:p>
        </p:txBody>
      </p:sp>
    </p:spTree>
    <p:extLst>
      <p:ext uri="{BB962C8B-B14F-4D97-AF65-F5344CB8AC3E}">
        <p14:creationId xmlns:p14="http://schemas.microsoft.com/office/powerpoint/2010/main" val="1722147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EDE00F8E-2320-4721-945F-58ABA1EB4C22}"/>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9453B11-A4AE-433D-B0CC-B604088B8DE5}"/>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8EBE2D1-EFB5-49AA-8EE6-D424469B6A2E}"/>
              </a:ext>
            </a:extLst>
          </p:cNvPr>
          <p:cNvSpPr>
            <a:spLocks noGrp="1"/>
          </p:cNvSpPr>
          <p:nvPr>
            <p:ph type="dt" sz="half" idx="10"/>
          </p:nvPr>
        </p:nvSpPr>
        <p:spPr/>
        <p:txBody>
          <a:bodyPr/>
          <a:lstStyle/>
          <a:p>
            <a:fld id="{D3E70A33-DDD8-4448-AEB5-DF9356062411}" type="datetimeFigureOut">
              <a:rPr lang="it-IT" smtClean="0"/>
              <a:t>16/03/2023</a:t>
            </a:fld>
            <a:endParaRPr lang="it-IT"/>
          </a:p>
        </p:txBody>
      </p:sp>
      <p:sp>
        <p:nvSpPr>
          <p:cNvPr id="5" name="Segnaposto piè di pagina 4">
            <a:extLst>
              <a:ext uri="{FF2B5EF4-FFF2-40B4-BE49-F238E27FC236}">
                <a16:creationId xmlns:a16="http://schemas.microsoft.com/office/drawing/2014/main" id="{63B0846A-E8DC-40E3-9D27-E004B890798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3C006553-44CB-485B-9EAA-59132ED40C0A}"/>
              </a:ext>
            </a:extLst>
          </p:cNvPr>
          <p:cNvSpPr>
            <a:spLocks noGrp="1"/>
          </p:cNvSpPr>
          <p:nvPr>
            <p:ph type="sldNum" sz="quarter" idx="12"/>
          </p:nvPr>
        </p:nvSpPr>
        <p:spPr/>
        <p:txBody>
          <a:bodyPr/>
          <a:lstStyle/>
          <a:p>
            <a:fld id="{10673694-10BF-4EAC-B94F-3553E0EBF499}" type="slidenum">
              <a:rPr lang="it-IT" smtClean="0"/>
              <a:t>‹N›</a:t>
            </a:fld>
            <a:endParaRPr lang="it-IT"/>
          </a:p>
        </p:txBody>
      </p:sp>
    </p:spTree>
    <p:extLst>
      <p:ext uri="{BB962C8B-B14F-4D97-AF65-F5344CB8AC3E}">
        <p14:creationId xmlns:p14="http://schemas.microsoft.com/office/powerpoint/2010/main" val="29469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1C96F7-D34E-49D5-A129-4E76396FF2E5}"/>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95D0C36-5BE7-4E74-A8BA-DDFC5A27D1B9}"/>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CF53A9F-4620-4F65-9727-465685AF5A16}"/>
              </a:ext>
            </a:extLst>
          </p:cNvPr>
          <p:cNvSpPr>
            <a:spLocks noGrp="1"/>
          </p:cNvSpPr>
          <p:nvPr>
            <p:ph type="dt" sz="half" idx="10"/>
          </p:nvPr>
        </p:nvSpPr>
        <p:spPr/>
        <p:txBody>
          <a:bodyPr/>
          <a:lstStyle/>
          <a:p>
            <a:fld id="{D3E70A33-DDD8-4448-AEB5-DF9356062411}" type="datetimeFigureOut">
              <a:rPr lang="it-IT" smtClean="0"/>
              <a:t>16/03/2023</a:t>
            </a:fld>
            <a:endParaRPr lang="it-IT"/>
          </a:p>
        </p:txBody>
      </p:sp>
      <p:sp>
        <p:nvSpPr>
          <p:cNvPr id="5" name="Segnaposto piè di pagina 4">
            <a:extLst>
              <a:ext uri="{FF2B5EF4-FFF2-40B4-BE49-F238E27FC236}">
                <a16:creationId xmlns:a16="http://schemas.microsoft.com/office/drawing/2014/main" id="{CAFE6BE7-CDFA-47CE-801C-01A8348AAB5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089B6F0-7EF0-46D1-B047-9273951BCA4B}"/>
              </a:ext>
            </a:extLst>
          </p:cNvPr>
          <p:cNvSpPr>
            <a:spLocks noGrp="1"/>
          </p:cNvSpPr>
          <p:nvPr>
            <p:ph type="sldNum" sz="quarter" idx="12"/>
          </p:nvPr>
        </p:nvSpPr>
        <p:spPr/>
        <p:txBody>
          <a:bodyPr/>
          <a:lstStyle/>
          <a:p>
            <a:fld id="{10673694-10BF-4EAC-B94F-3553E0EBF499}" type="slidenum">
              <a:rPr lang="it-IT" smtClean="0"/>
              <a:t>‹N›</a:t>
            </a:fld>
            <a:endParaRPr lang="it-IT"/>
          </a:p>
        </p:txBody>
      </p:sp>
    </p:spTree>
    <p:extLst>
      <p:ext uri="{BB962C8B-B14F-4D97-AF65-F5344CB8AC3E}">
        <p14:creationId xmlns:p14="http://schemas.microsoft.com/office/powerpoint/2010/main" val="3422201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B7CCCB9-4BB6-4A2C-BD0F-49CDD47F0810}"/>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F8387FE9-9675-4FD6-91EB-394C0D9DED9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E895565B-5620-49E6-A34D-37CAF7D1B48B}"/>
              </a:ext>
            </a:extLst>
          </p:cNvPr>
          <p:cNvSpPr>
            <a:spLocks noGrp="1"/>
          </p:cNvSpPr>
          <p:nvPr>
            <p:ph type="dt" sz="half" idx="10"/>
          </p:nvPr>
        </p:nvSpPr>
        <p:spPr/>
        <p:txBody>
          <a:bodyPr/>
          <a:lstStyle/>
          <a:p>
            <a:fld id="{D3E70A33-DDD8-4448-AEB5-DF9356062411}" type="datetimeFigureOut">
              <a:rPr lang="it-IT" smtClean="0"/>
              <a:t>16/03/2023</a:t>
            </a:fld>
            <a:endParaRPr lang="it-IT"/>
          </a:p>
        </p:txBody>
      </p:sp>
      <p:sp>
        <p:nvSpPr>
          <p:cNvPr id="5" name="Segnaposto piè di pagina 4">
            <a:extLst>
              <a:ext uri="{FF2B5EF4-FFF2-40B4-BE49-F238E27FC236}">
                <a16:creationId xmlns:a16="http://schemas.microsoft.com/office/drawing/2014/main" id="{96B8F287-6B4C-4036-865E-799939AAE772}"/>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5CDA5A3-32DF-479A-879E-AFFDF2F25456}"/>
              </a:ext>
            </a:extLst>
          </p:cNvPr>
          <p:cNvSpPr>
            <a:spLocks noGrp="1"/>
          </p:cNvSpPr>
          <p:nvPr>
            <p:ph type="sldNum" sz="quarter" idx="12"/>
          </p:nvPr>
        </p:nvSpPr>
        <p:spPr/>
        <p:txBody>
          <a:bodyPr/>
          <a:lstStyle/>
          <a:p>
            <a:fld id="{10673694-10BF-4EAC-B94F-3553E0EBF499}" type="slidenum">
              <a:rPr lang="it-IT" smtClean="0"/>
              <a:t>‹N›</a:t>
            </a:fld>
            <a:endParaRPr lang="it-IT"/>
          </a:p>
        </p:txBody>
      </p:sp>
    </p:spTree>
    <p:extLst>
      <p:ext uri="{BB962C8B-B14F-4D97-AF65-F5344CB8AC3E}">
        <p14:creationId xmlns:p14="http://schemas.microsoft.com/office/powerpoint/2010/main" val="2444284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0D824AB-5EC4-4876-BE92-D04FB249840F}"/>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EF311A7-3403-43DE-AB24-6F2BF3BCA41C}"/>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6D94EAAE-D609-4527-A038-36BDAA36914C}"/>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CD6A5BE2-2879-487B-B5B3-DB09C10859C7}"/>
              </a:ext>
            </a:extLst>
          </p:cNvPr>
          <p:cNvSpPr>
            <a:spLocks noGrp="1"/>
          </p:cNvSpPr>
          <p:nvPr>
            <p:ph type="dt" sz="half" idx="10"/>
          </p:nvPr>
        </p:nvSpPr>
        <p:spPr/>
        <p:txBody>
          <a:bodyPr/>
          <a:lstStyle/>
          <a:p>
            <a:fld id="{D3E70A33-DDD8-4448-AEB5-DF9356062411}" type="datetimeFigureOut">
              <a:rPr lang="it-IT" smtClean="0"/>
              <a:t>16/03/2023</a:t>
            </a:fld>
            <a:endParaRPr lang="it-IT"/>
          </a:p>
        </p:txBody>
      </p:sp>
      <p:sp>
        <p:nvSpPr>
          <p:cNvPr id="6" name="Segnaposto piè di pagina 5">
            <a:extLst>
              <a:ext uri="{FF2B5EF4-FFF2-40B4-BE49-F238E27FC236}">
                <a16:creationId xmlns:a16="http://schemas.microsoft.com/office/drawing/2014/main" id="{8AF56EDA-C966-4B5D-A240-F2F86940A2D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296E844-7BED-4651-8A25-94EBEC0EE44D}"/>
              </a:ext>
            </a:extLst>
          </p:cNvPr>
          <p:cNvSpPr>
            <a:spLocks noGrp="1"/>
          </p:cNvSpPr>
          <p:nvPr>
            <p:ph type="sldNum" sz="quarter" idx="12"/>
          </p:nvPr>
        </p:nvSpPr>
        <p:spPr/>
        <p:txBody>
          <a:bodyPr/>
          <a:lstStyle/>
          <a:p>
            <a:fld id="{10673694-10BF-4EAC-B94F-3553E0EBF499}" type="slidenum">
              <a:rPr lang="it-IT" smtClean="0"/>
              <a:t>‹N›</a:t>
            </a:fld>
            <a:endParaRPr lang="it-IT"/>
          </a:p>
        </p:txBody>
      </p:sp>
    </p:spTree>
    <p:extLst>
      <p:ext uri="{BB962C8B-B14F-4D97-AF65-F5344CB8AC3E}">
        <p14:creationId xmlns:p14="http://schemas.microsoft.com/office/powerpoint/2010/main" val="956392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E4A21F8-9F3A-4126-A4FF-B22CB1A86DF0}"/>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FC87CF9D-4B81-43C2-9B7B-E6C993BA51A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BC845727-AF5A-4280-8FD1-1C36DCA74D5B}"/>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49FCA2F-D9A3-402F-9D85-6D6C80710C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227BFD8A-23D5-42AD-B3B2-DA914100A77F}"/>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ED284D61-91E5-4B39-B458-924D1D7221A4}"/>
              </a:ext>
            </a:extLst>
          </p:cNvPr>
          <p:cNvSpPr>
            <a:spLocks noGrp="1"/>
          </p:cNvSpPr>
          <p:nvPr>
            <p:ph type="dt" sz="half" idx="10"/>
          </p:nvPr>
        </p:nvSpPr>
        <p:spPr/>
        <p:txBody>
          <a:bodyPr/>
          <a:lstStyle/>
          <a:p>
            <a:fld id="{D3E70A33-DDD8-4448-AEB5-DF9356062411}" type="datetimeFigureOut">
              <a:rPr lang="it-IT" smtClean="0"/>
              <a:t>16/03/2023</a:t>
            </a:fld>
            <a:endParaRPr lang="it-IT"/>
          </a:p>
        </p:txBody>
      </p:sp>
      <p:sp>
        <p:nvSpPr>
          <p:cNvPr id="8" name="Segnaposto piè di pagina 7">
            <a:extLst>
              <a:ext uri="{FF2B5EF4-FFF2-40B4-BE49-F238E27FC236}">
                <a16:creationId xmlns:a16="http://schemas.microsoft.com/office/drawing/2014/main" id="{F5CCA76C-E80D-42B9-8C32-82568F7ACA50}"/>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F975BDF6-F2C3-48B4-9BE7-265EA4730244}"/>
              </a:ext>
            </a:extLst>
          </p:cNvPr>
          <p:cNvSpPr>
            <a:spLocks noGrp="1"/>
          </p:cNvSpPr>
          <p:nvPr>
            <p:ph type="sldNum" sz="quarter" idx="12"/>
          </p:nvPr>
        </p:nvSpPr>
        <p:spPr/>
        <p:txBody>
          <a:bodyPr/>
          <a:lstStyle/>
          <a:p>
            <a:fld id="{10673694-10BF-4EAC-B94F-3553E0EBF499}" type="slidenum">
              <a:rPr lang="it-IT" smtClean="0"/>
              <a:t>‹N›</a:t>
            </a:fld>
            <a:endParaRPr lang="it-IT"/>
          </a:p>
        </p:txBody>
      </p:sp>
    </p:spTree>
    <p:extLst>
      <p:ext uri="{BB962C8B-B14F-4D97-AF65-F5344CB8AC3E}">
        <p14:creationId xmlns:p14="http://schemas.microsoft.com/office/powerpoint/2010/main" val="1760166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CDC3BC2-2C65-43D9-9913-1E3B97BDF4F1}"/>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E47F12DA-C057-4913-B22B-8D58ABAB35AF}"/>
              </a:ext>
            </a:extLst>
          </p:cNvPr>
          <p:cNvSpPr>
            <a:spLocks noGrp="1"/>
          </p:cNvSpPr>
          <p:nvPr>
            <p:ph type="dt" sz="half" idx="10"/>
          </p:nvPr>
        </p:nvSpPr>
        <p:spPr/>
        <p:txBody>
          <a:bodyPr/>
          <a:lstStyle/>
          <a:p>
            <a:fld id="{D3E70A33-DDD8-4448-AEB5-DF9356062411}" type="datetimeFigureOut">
              <a:rPr lang="it-IT" smtClean="0"/>
              <a:t>16/03/2023</a:t>
            </a:fld>
            <a:endParaRPr lang="it-IT"/>
          </a:p>
        </p:txBody>
      </p:sp>
      <p:sp>
        <p:nvSpPr>
          <p:cNvPr id="4" name="Segnaposto piè di pagina 3">
            <a:extLst>
              <a:ext uri="{FF2B5EF4-FFF2-40B4-BE49-F238E27FC236}">
                <a16:creationId xmlns:a16="http://schemas.microsoft.com/office/drawing/2014/main" id="{0C22827D-8D53-4A90-92C3-79FE094246F1}"/>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2E080997-9C0F-4AB5-A881-FED01250C708}"/>
              </a:ext>
            </a:extLst>
          </p:cNvPr>
          <p:cNvSpPr>
            <a:spLocks noGrp="1"/>
          </p:cNvSpPr>
          <p:nvPr>
            <p:ph type="sldNum" sz="quarter" idx="12"/>
          </p:nvPr>
        </p:nvSpPr>
        <p:spPr/>
        <p:txBody>
          <a:bodyPr/>
          <a:lstStyle/>
          <a:p>
            <a:fld id="{10673694-10BF-4EAC-B94F-3553E0EBF499}" type="slidenum">
              <a:rPr lang="it-IT" smtClean="0"/>
              <a:t>‹N›</a:t>
            </a:fld>
            <a:endParaRPr lang="it-IT"/>
          </a:p>
        </p:txBody>
      </p:sp>
    </p:spTree>
    <p:extLst>
      <p:ext uri="{BB962C8B-B14F-4D97-AF65-F5344CB8AC3E}">
        <p14:creationId xmlns:p14="http://schemas.microsoft.com/office/powerpoint/2010/main" val="1420223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4EE4429-D99C-4574-B734-67B871CF604C}"/>
              </a:ext>
            </a:extLst>
          </p:cNvPr>
          <p:cNvSpPr>
            <a:spLocks noGrp="1"/>
          </p:cNvSpPr>
          <p:nvPr>
            <p:ph type="dt" sz="half" idx="10"/>
          </p:nvPr>
        </p:nvSpPr>
        <p:spPr/>
        <p:txBody>
          <a:bodyPr/>
          <a:lstStyle/>
          <a:p>
            <a:fld id="{D3E70A33-DDD8-4448-AEB5-DF9356062411}" type="datetimeFigureOut">
              <a:rPr lang="it-IT" smtClean="0"/>
              <a:t>16/03/2023</a:t>
            </a:fld>
            <a:endParaRPr lang="it-IT"/>
          </a:p>
        </p:txBody>
      </p:sp>
      <p:sp>
        <p:nvSpPr>
          <p:cNvPr id="3" name="Segnaposto piè di pagina 2">
            <a:extLst>
              <a:ext uri="{FF2B5EF4-FFF2-40B4-BE49-F238E27FC236}">
                <a16:creationId xmlns:a16="http://schemas.microsoft.com/office/drawing/2014/main" id="{E91CCDFE-A15E-44B0-A840-02ED0A7CD06F}"/>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A7BEE767-EAA4-4503-BA96-AA586A1366D4}"/>
              </a:ext>
            </a:extLst>
          </p:cNvPr>
          <p:cNvSpPr>
            <a:spLocks noGrp="1"/>
          </p:cNvSpPr>
          <p:nvPr>
            <p:ph type="sldNum" sz="quarter" idx="12"/>
          </p:nvPr>
        </p:nvSpPr>
        <p:spPr/>
        <p:txBody>
          <a:bodyPr/>
          <a:lstStyle/>
          <a:p>
            <a:fld id="{10673694-10BF-4EAC-B94F-3553E0EBF499}" type="slidenum">
              <a:rPr lang="it-IT" smtClean="0"/>
              <a:t>‹N›</a:t>
            </a:fld>
            <a:endParaRPr lang="it-IT"/>
          </a:p>
        </p:txBody>
      </p:sp>
    </p:spTree>
    <p:extLst>
      <p:ext uri="{BB962C8B-B14F-4D97-AF65-F5344CB8AC3E}">
        <p14:creationId xmlns:p14="http://schemas.microsoft.com/office/powerpoint/2010/main" val="1453883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A2C4F50-2693-4A18-BDCB-CBA48DDC84B0}"/>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AC87415-DEC8-484E-BBDC-3225A3B305C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D82B7437-CD33-48F9-8D61-24717AF69E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590AABF8-80B6-46BD-8AEB-7DBB1CE1828A}"/>
              </a:ext>
            </a:extLst>
          </p:cNvPr>
          <p:cNvSpPr>
            <a:spLocks noGrp="1"/>
          </p:cNvSpPr>
          <p:nvPr>
            <p:ph type="dt" sz="half" idx="10"/>
          </p:nvPr>
        </p:nvSpPr>
        <p:spPr/>
        <p:txBody>
          <a:bodyPr/>
          <a:lstStyle/>
          <a:p>
            <a:fld id="{D3E70A33-DDD8-4448-AEB5-DF9356062411}" type="datetimeFigureOut">
              <a:rPr lang="it-IT" smtClean="0"/>
              <a:t>16/03/2023</a:t>
            </a:fld>
            <a:endParaRPr lang="it-IT"/>
          </a:p>
        </p:txBody>
      </p:sp>
      <p:sp>
        <p:nvSpPr>
          <p:cNvPr id="6" name="Segnaposto piè di pagina 5">
            <a:extLst>
              <a:ext uri="{FF2B5EF4-FFF2-40B4-BE49-F238E27FC236}">
                <a16:creationId xmlns:a16="http://schemas.microsoft.com/office/drawing/2014/main" id="{6E346F9D-9174-44A7-82B4-6AD9610838A5}"/>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DAC8B6A-9DE2-4926-B14A-1B9C16026383}"/>
              </a:ext>
            </a:extLst>
          </p:cNvPr>
          <p:cNvSpPr>
            <a:spLocks noGrp="1"/>
          </p:cNvSpPr>
          <p:nvPr>
            <p:ph type="sldNum" sz="quarter" idx="12"/>
          </p:nvPr>
        </p:nvSpPr>
        <p:spPr/>
        <p:txBody>
          <a:bodyPr/>
          <a:lstStyle/>
          <a:p>
            <a:fld id="{10673694-10BF-4EAC-B94F-3553E0EBF499}" type="slidenum">
              <a:rPr lang="it-IT" smtClean="0"/>
              <a:t>‹N›</a:t>
            </a:fld>
            <a:endParaRPr lang="it-IT"/>
          </a:p>
        </p:txBody>
      </p:sp>
    </p:spTree>
    <p:extLst>
      <p:ext uri="{BB962C8B-B14F-4D97-AF65-F5344CB8AC3E}">
        <p14:creationId xmlns:p14="http://schemas.microsoft.com/office/powerpoint/2010/main" val="2496601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A8ADD37-AF27-40A8-931D-2656F1E56F0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8642D0ED-3FB6-410A-81CD-60B47DFAB13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6D58F47B-FFAE-4E20-8B87-7E61D72696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6C8CF040-93CF-48EB-AAE3-B59C87F8D9BB}"/>
              </a:ext>
            </a:extLst>
          </p:cNvPr>
          <p:cNvSpPr>
            <a:spLocks noGrp="1"/>
          </p:cNvSpPr>
          <p:nvPr>
            <p:ph type="dt" sz="half" idx="10"/>
          </p:nvPr>
        </p:nvSpPr>
        <p:spPr/>
        <p:txBody>
          <a:bodyPr/>
          <a:lstStyle/>
          <a:p>
            <a:fld id="{D3E70A33-DDD8-4448-AEB5-DF9356062411}" type="datetimeFigureOut">
              <a:rPr lang="it-IT" smtClean="0"/>
              <a:t>16/03/2023</a:t>
            </a:fld>
            <a:endParaRPr lang="it-IT"/>
          </a:p>
        </p:txBody>
      </p:sp>
      <p:sp>
        <p:nvSpPr>
          <p:cNvPr id="6" name="Segnaposto piè di pagina 5">
            <a:extLst>
              <a:ext uri="{FF2B5EF4-FFF2-40B4-BE49-F238E27FC236}">
                <a16:creationId xmlns:a16="http://schemas.microsoft.com/office/drawing/2014/main" id="{9A2DE6C2-0FAE-4376-A61F-9C9D538D98E5}"/>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9B16876-648C-4294-908B-9A0336B90342}"/>
              </a:ext>
            </a:extLst>
          </p:cNvPr>
          <p:cNvSpPr>
            <a:spLocks noGrp="1"/>
          </p:cNvSpPr>
          <p:nvPr>
            <p:ph type="sldNum" sz="quarter" idx="12"/>
          </p:nvPr>
        </p:nvSpPr>
        <p:spPr/>
        <p:txBody>
          <a:bodyPr/>
          <a:lstStyle/>
          <a:p>
            <a:fld id="{10673694-10BF-4EAC-B94F-3553E0EBF499}" type="slidenum">
              <a:rPr lang="it-IT" smtClean="0"/>
              <a:t>‹N›</a:t>
            </a:fld>
            <a:endParaRPr lang="it-IT"/>
          </a:p>
        </p:txBody>
      </p:sp>
    </p:spTree>
    <p:extLst>
      <p:ext uri="{BB962C8B-B14F-4D97-AF65-F5344CB8AC3E}">
        <p14:creationId xmlns:p14="http://schemas.microsoft.com/office/powerpoint/2010/main" val="332783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11CFBC07-C939-4CB5-88F0-91E076F187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C7150FC9-D91A-4656-94EC-9BF60CDDEE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94609C1-5D6D-4BA3-8142-3B4A3E9AB6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E70A33-DDD8-4448-AEB5-DF9356062411}" type="datetimeFigureOut">
              <a:rPr lang="it-IT" smtClean="0"/>
              <a:t>16/03/2023</a:t>
            </a:fld>
            <a:endParaRPr lang="it-IT"/>
          </a:p>
        </p:txBody>
      </p:sp>
      <p:sp>
        <p:nvSpPr>
          <p:cNvPr id="5" name="Segnaposto piè di pagina 4">
            <a:extLst>
              <a:ext uri="{FF2B5EF4-FFF2-40B4-BE49-F238E27FC236}">
                <a16:creationId xmlns:a16="http://schemas.microsoft.com/office/drawing/2014/main" id="{E571D8D7-187D-4ECB-88E8-7D46FF7D2E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A974D979-18DC-455D-B786-A8C210683C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673694-10BF-4EAC-B94F-3553E0EBF499}" type="slidenum">
              <a:rPr lang="it-IT" smtClean="0"/>
              <a:t>‹N›</a:t>
            </a:fld>
            <a:endParaRPr lang="it-IT"/>
          </a:p>
        </p:txBody>
      </p:sp>
    </p:spTree>
    <p:extLst>
      <p:ext uri="{BB962C8B-B14F-4D97-AF65-F5344CB8AC3E}">
        <p14:creationId xmlns:p14="http://schemas.microsoft.com/office/powerpoint/2010/main" val="9791217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AD57AA-0B71-49FD-9B71-4A87F7D8A83A}"/>
              </a:ext>
            </a:extLst>
          </p:cNvPr>
          <p:cNvSpPr>
            <a:spLocks noGrp="1"/>
          </p:cNvSpPr>
          <p:nvPr>
            <p:ph type="ctrTitle"/>
          </p:nvPr>
        </p:nvSpPr>
        <p:spPr>
          <a:xfrm>
            <a:off x="1524000" y="928469"/>
            <a:ext cx="9144000" cy="2630657"/>
          </a:xfrm>
        </p:spPr>
        <p:txBody>
          <a:bodyPr>
            <a:normAutofit/>
          </a:bodyPr>
          <a:lstStyle/>
          <a:p>
            <a:r>
              <a:rPr lang="it-IT" sz="5400" b="1" dirty="0"/>
              <a:t>Dialettologia italiana</a:t>
            </a:r>
            <a:br>
              <a:rPr lang="it-IT" sz="5400" b="1" dirty="0"/>
            </a:br>
            <a:r>
              <a:rPr lang="it-IT" sz="4400" b="1" dirty="0" err="1"/>
              <a:t>a.a</a:t>
            </a:r>
            <a:r>
              <a:rPr lang="it-IT" sz="4400" b="1" dirty="0"/>
              <a:t>. </a:t>
            </a:r>
            <a:r>
              <a:rPr lang="it-IT" sz="4400" b="1"/>
              <a:t>2022/23</a:t>
            </a:r>
            <a:endParaRPr lang="it-IT" sz="4400" b="1" dirty="0"/>
          </a:p>
        </p:txBody>
      </p:sp>
    </p:spTree>
    <p:extLst>
      <p:ext uri="{BB962C8B-B14F-4D97-AF65-F5344CB8AC3E}">
        <p14:creationId xmlns:p14="http://schemas.microsoft.com/office/powerpoint/2010/main" val="27613346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210381"/>
            <a:ext cx="10515600" cy="999441"/>
          </a:xfrm>
        </p:spPr>
        <p:txBody>
          <a:bodyPr>
            <a:normAutofit/>
          </a:bodyPr>
          <a:lstStyle/>
          <a:p>
            <a:pPr algn="ctr"/>
            <a:r>
              <a:rPr lang="it-IT" sz="3600" b="1" dirty="0">
                <a:latin typeface="+mn-lt"/>
              </a:rPr>
              <a:t>IL DIALETTO SCRITTO</a:t>
            </a:r>
          </a:p>
        </p:txBody>
      </p:sp>
      <p:sp>
        <p:nvSpPr>
          <p:cNvPr id="6" name="Segnaposto contenuto 2">
            <a:extLst>
              <a:ext uri="{FF2B5EF4-FFF2-40B4-BE49-F238E27FC236}">
                <a16:creationId xmlns:a16="http://schemas.microsoft.com/office/drawing/2014/main" id="{A382CF27-9E61-477C-A80B-09F6B4388F93}"/>
              </a:ext>
            </a:extLst>
          </p:cNvPr>
          <p:cNvSpPr txBox="1">
            <a:spLocks/>
          </p:cNvSpPr>
          <p:nvPr/>
        </p:nvSpPr>
        <p:spPr>
          <a:xfrm>
            <a:off x="126609" y="1041010"/>
            <a:ext cx="11943471" cy="560661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t-IT" sz="3000" dirty="0"/>
              <a:t>4) La maggiore applicazione scritta dei dialetti è quella </a:t>
            </a:r>
            <a:r>
              <a:rPr lang="it-IT" sz="3000" b="1" dirty="0"/>
              <a:t>letteraria</a:t>
            </a:r>
            <a:r>
              <a:rPr lang="it-IT" sz="3000" dirty="0"/>
              <a:t>.</a:t>
            </a:r>
          </a:p>
          <a:p>
            <a:pPr marL="0" indent="0" algn="just">
              <a:buNone/>
            </a:pPr>
            <a:r>
              <a:rPr lang="it-IT" sz="3000" dirty="0"/>
              <a:t>Si deve a Benedetto Croce la definizione di </a:t>
            </a:r>
            <a:r>
              <a:rPr lang="it-IT" sz="3000" b="1" dirty="0"/>
              <a:t>letteratura dialettale riflessa </a:t>
            </a:r>
            <a:r>
              <a:rPr lang="it-IT" sz="3000" dirty="0"/>
              <a:t>(opposta a quella spontanea) per sottolineare che dal Seicento ci sono scrittori che scelgono il dialetto per disponendo di uno  comunicativo dotato di maggiore prestigio e di più ampia diffusione (successivamente sono stati indicati esempi fin dal Trecento, come l’epistola napoletana di Boccaccio, ma la scelta assume valore diverso dopo la codificazione dell’italiano).</a:t>
            </a:r>
          </a:p>
          <a:p>
            <a:pPr marL="0" indent="0" algn="just">
              <a:buNone/>
            </a:pPr>
            <a:r>
              <a:rPr lang="it-IT" sz="3000" dirty="0"/>
              <a:t>La scelta del dialetto in letteratura assume spesso valore di </a:t>
            </a:r>
            <a:r>
              <a:rPr lang="it-IT" sz="3000" b="1" dirty="0"/>
              <a:t>contrapposizione</a:t>
            </a:r>
            <a:r>
              <a:rPr lang="it-IT" sz="3000" dirty="0"/>
              <a:t> con l’italiano letterario.</a:t>
            </a:r>
          </a:p>
          <a:p>
            <a:pPr marL="0" indent="0" algn="just">
              <a:buNone/>
            </a:pPr>
            <a:r>
              <a:rPr lang="it-IT" sz="3000" dirty="0"/>
              <a:t>Ad esempio, nel Seicento il poeta napoletano </a:t>
            </a:r>
            <a:r>
              <a:rPr lang="it-IT" sz="3000" b="1" dirty="0"/>
              <a:t>Giambattista Basile </a:t>
            </a:r>
            <a:r>
              <a:rPr lang="it-IT" sz="3000" dirty="0"/>
              <a:t>rivendica l’uso delle «</a:t>
            </a:r>
            <a:r>
              <a:rPr lang="it-IT" sz="3000" dirty="0" err="1"/>
              <a:t>parle</a:t>
            </a:r>
            <a:r>
              <a:rPr lang="it-IT" sz="3000" dirty="0"/>
              <a:t> </a:t>
            </a:r>
            <a:r>
              <a:rPr lang="it-IT" sz="3000" dirty="0" err="1"/>
              <a:t>chiantute</a:t>
            </a:r>
            <a:r>
              <a:rPr lang="it-IT" sz="3000" dirty="0"/>
              <a:t>» (solide, ben piantate) del dialetto in contrasto con quello che chiama polemicamente il «toscanese». </a:t>
            </a:r>
          </a:p>
        </p:txBody>
      </p:sp>
    </p:spTree>
    <p:extLst>
      <p:ext uri="{BB962C8B-B14F-4D97-AF65-F5344CB8AC3E}">
        <p14:creationId xmlns:p14="http://schemas.microsoft.com/office/powerpoint/2010/main" val="2359875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210381"/>
            <a:ext cx="10515600" cy="999441"/>
          </a:xfrm>
        </p:spPr>
        <p:txBody>
          <a:bodyPr>
            <a:normAutofit/>
          </a:bodyPr>
          <a:lstStyle/>
          <a:p>
            <a:pPr algn="ctr"/>
            <a:r>
              <a:rPr lang="it-IT" sz="3600" b="1" dirty="0">
                <a:latin typeface="+mn-lt"/>
              </a:rPr>
              <a:t>LA GRAFIA DEL DIALETTO</a:t>
            </a:r>
          </a:p>
        </p:txBody>
      </p:sp>
      <p:sp>
        <p:nvSpPr>
          <p:cNvPr id="6" name="Segnaposto contenuto 2">
            <a:extLst>
              <a:ext uri="{FF2B5EF4-FFF2-40B4-BE49-F238E27FC236}">
                <a16:creationId xmlns:a16="http://schemas.microsoft.com/office/drawing/2014/main" id="{A382CF27-9E61-477C-A80B-09F6B4388F93}"/>
              </a:ext>
            </a:extLst>
          </p:cNvPr>
          <p:cNvSpPr txBox="1">
            <a:spLocks/>
          </p:cNvSpPr>
          <p:nvPr/>
        </p:nvSpPr>
        <p:spPr>
          <a:xfrm>
            <a:off x="126609" y="1209822"/>
            <a:ext cx="11943471" cy="543779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t-IT" sz="3000" dirty="0"/>
              <a:t>L’assenza di codificazione scritta rende particolarmente complesso il problema della grafia. L’italiano ha mutuato i suoi segni dall’alfabeto latino, adattandoli nel corso del tempo fino ad arrivare a convenzioni condivise (ad esempio per la velare /k/ l’uso del digramma </a:t>
            </a:r>
            <a:r>
              <a:rPr lang="it-IT" sz="3000" i="1" dirty="0" err="1"/>
              <a:t>ch</a:t>
            </a:r>
            <a:r>
              <a:rPr lang="it-IT" sz="3000" i="1" dirty="0"/>
              <a:t> </a:t>
            </a:r>
            <a:r>
              <a:rPr lang="it-IT" sz="3000" dirty="0"/>
              <a:t>dopo vocale palatale e del grafema </a:t>
            </a:r>
            <a:r>
              <a:rPr lang="it-IT" sz="3000" i="1" dirty="0"/>
              <a:t>c </a:t>
            </a:r>
            <a:r>
              <a:rPr lang="it-IT" sz="3000" dirty="0"/>
              <a:t>dopo vocale centrale o velare).</a:t>
            </a:r>
          </a:p>
          <a:p>
            <a:pPr marL="0" indent="0" algn="just">
              <a:buNone/>
            </a:pPr>
            <a:r>
              <a:rPr lang="it-IT" sz="3000" dirty="0"/>
              <a:t>Le </a:t>
            </a:r>
            <a:r>
              <a:rPr lang="it-IT" sz="3000" b="1" dirty="0"/>
              <a:t>soluzioni grafiche </a:t>
            </a:r>
            <a:r>
              <a:rPr lang="it-IT" sz="3000" dirty="0"/>
              <a:t>della scrittura dialettale partono dall’alfabeto latino e da quello italiano ma sono </a:t>
            </a:r>
            <a:r>
              <a:rPr lang="it-IT" sz="3000" b="1" dirty="0"/>
              <a:t>molto diversificate </a:t>
            </a:r>
            <a:r>
              <a:rPr lang="it-IT" sz="3000" dirty="0"/>
              <a:t>e prive di unitarietà.</a:t>
            </a:r>
          </a:p>
          <a:p>
            <a:pPr marL="0" indent="0" algn="just">
              <a:buNone/>
            </a:pPr>
            <a:r>
              <a:rPr lang="it-IT" sz="3000" dirty="0"/>
              <a:t>Ad esempio la vocale evanescente finale dei dialetti meridionali, che in trascrizione fonetica è resa con /-ə/, può essere resa in vari modi: </a:t>
            </a:r>
            <a:r>
              <a:rPr lang="it-IT" sz="3000" i="1" dirty="0"/>
              <a:t>amiche</a:t>
            </a:r>
            <a:r>
              <a:rPr lang="it-IT" sz="3000" dirty="0"/>
              <a:t>, </a:t>
            </a:r>
            <a:r>
              <a:rPr lang="it-IT" sz="3000" i="1" dirty="0" err="1"/>
              <a:t>amic</a:t>
            </a:r>
            <a:r>
              <a:rPr lang="it-IT" sz="3000" dirty="0"/>
              <a:t>, </a:t>
            </a:r>
            <a:r>
              <a:rPr lang="it-IT" sz="3000" i="1" dirty="0" err="1"/>
              <a:t>amich</a:t>
            </a:r>
            <a:r>
              <a:rPr lang="it-IT" sz="3000" dirty="0"/>
              <a:t>,</a:t>
            </a:r>
            <a:r>
              <a:rPr lang="it-IT" sz="3000" i="1" dirty="0"/>
              <a:t> </a:t>
            </a:r>
            <a:r>
              <a:rPr lang="it-IT" sz="3000" i="1" dirty="0" err="1"/>
              <a:t>amichë</a:t>
            </a:r>
            <a:r>
              <a:rPr lang="it-IT" sz="3000" i="1" dirty="0"/>
              <a:t>.</a:t>
            </a:r>
            <a:r>
              <a:rPr lang="it-IT" sz="3000" dirty="0"/>
              <a:t> </a:t>
            </a:r>
          </a:p>
          <a:p>
            <a:pPr marL="0" indent="0" algn="just">
              <a:buNone/>
            </a:pPr>
            <a:r>
              <a:rPr lang="it-IT" sz="3000" dirty="0"/>
              <a:t>L’uso di simboli fonetici non è praticabile per una scrittura rivolta a un pubblico non specialistico.</a:t>
            </a:r>
          </a:p>
        </p:txBody>
      </p:sp>
    </p:spTree>
    <p:extLst>
      <p:ext uri="{BB962C8B-B14F-4D97-AF65-F5344CB8AC3E}">
        <p14:creationId xmlns:p14="http://schemas.microsoft.com/office/powerpoint/2010/main" val="1917484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210381"/>
            <a:ext cx="10515600" cy="999441"/>
          </a:xfrm>
        </p:spPr>
        <p:txBody>
          <a:bodyPr>
            <a:normAutofit/>
          </a:bodyPr>
          <a:lstStyle/>
          <a:p>
            <a:pPr algn="ctr"/>
            <a:r>
              <a:rPr lang="it-IT" sz="3600" b="1" dirty="0">
                <a:latin typeface="+mn-lt"/>
              </a:rPr>
              <a:t>LA GRAFIA DEL DIALETTO</a:t>
            </a:r>
          </a:p>
        </p:txBody>
      </p:sp>
      <p:sp>
        <p:nvSpPr>
          <p:cNvPr id="6" name="Segnaposto contenuto 2">
            <a:extLst>
              <a:ext uri="{FF2B5EF4-FFF2-40B4-BE49-F238E27FC236}">
                <a16:creationId xmlns:a16="http://schemas.microsoft.com/office/drawing/2014/main" id="{A382CF27-9E61-477C-A80B-09F6B4388F93}"/>
              </a:ext>
            </a:extLst>
          </p:cNvPr>
          <p:cNvSpPr txBox="1">
            <a:spLocks/>
          </p:cNvSpPr>
          <p:nvPr/>
        </p:nvSpPr>
        <p:spPr>
          <a:xfrm>
            <a:off x="130126" y="1209822"/>
            <a:ext cx="11931748" cy="57888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t-IT" sz="3000" dirty="0"/>
              <a:t>Affrontando il problema, Manlio </a:t>
            </a:r>
            <a:r>
              <a:rPr lang="it-IT" sz="3000" dirty="0" err="1"/>
              <a:t>Cortelazzo</a:t>
            </a:r>
            <a:r>
              <a:rPr lang="it-IT" sz="3000" dirty="0"/>
              <a:t> ha proposto l’uso di grafie miste, in cui ai simboli dell’alfabeto italiano siano integrati alcuni simboli fonetici di facile comprensione. Questo permette allo studioso di aver un’informazione non approssimativa ma salvaguarda la leggibilità da parte dei non specialisti.</a:t>
            </a:r>
          </a:p>
          <a:p>
            <a:pPr marL="0" indent="0" algn="just">
              <a:buNone/>
            </a:pPr>
            <a:r>
              <a:rPr lang="it-IT" sz="3000" dirty="0"/>
              <a:t>Si può usare una grafia mista ad esempio per la pronuncia meridionale di </a:t>
            </a:r>
            <a:r>
              <a:rPr lang="it-IT" sz="3000" i="1" dirty="0" err="1"/>
              <a:t>ʃtraccio</a:t>
            </a:r>
            <a:r>
              <a:rPr lang="it-IT" sz="3000" dirty="0"/>
              <a:t>, senza dover ricorrere alla trascrizione /ˈ</a:t>
            </a:r>
            <a:r>
              <a:rPr lang="it-IT" sz="3000" dirty="0" err="1"/>
              <a:t>ʃtrattʃo</a:t>
            </a:r>
            <a:r>
              <a:rPr lang="it-IT" sz="3000" dirty="0"/>
              <a:t>/.</a:t>
            </a:r>
          </a:p>
          <a:p>
            <a:pPr marL="0" indent="0" algn="just">
              <a:buNone/>
            </a:pPr>
            <a:endParaRPr lang="it-IT" sz="3000" dirty="0"/>
          </a:p>
          <a:p>
            <a:pPr marL="0" indent="0" algn="just">
              <a:buNone/>
            </a:pPr>
            <a:r>
              <a:rPr lang="it-IT" sz="3000" dirty="0"/>
              <a:t>In molti dialetti si sono affermate delle tradizioni, che però faticano ad affermarsi in modo unitario. Per il friulano, che come il sardo ha avuto il riconoscimento di minoranza linguistica, esistono anche leggi regionali che fissano una grafia normalizzata, ma gli usi effettivi sono oscillanti.</a:t>
            </a:r>
          </a:p>
        </p:txBody>
      </p:sp>
    </p:spTree>
    <p:extLst>
      <p:ext uri="{BB962C8B-B14F-4D97-AF65-F5344CB8AC3E}">
        <p14:creationId xmlns:p14="http://schemas.microsoft.com/office/powerpoint/2010/main" val="2161272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210381"/>
            <a:ext cx="10515600" cy="999441"/>
          </a:xfrm>
        </p:spPr>
        <p:txBody>
          <a:bodyPr>
            <a:normAutofit/>
          </a:bodyPr>
          <a:lstStyle/>
          <a:p>
            <a:pPr algn="ctr"/>
            <a:r>
              <a:rPr lang="it-IT" sz="3600" b="1" dirty="0">
                <a:latin typeface="+mn-lt"/>
              </a:rPr>
              <a:t>LA GRAFIA DEL DIALETTO</a:t>
            </a:r>
          </a:p>
        </p:txBody>
      </p:sp>
      <p:sp>
        <p:nvSpPr>
          <p:cNvPr id="6" name="Segnaposto contenuto 2">
            <a:extLst>
              <a:ext uri="{FF2B5EF4-FFF2-40B4-BE49-F238E27FC236}">
                <a16:creationId xmlns:a16="http://schemas.microsoft.com/office/drawing/2014/main" id="{A382CF27-9E61-477C-A80B-09F6B4388F93}"/>
              </a:ext>
            </a:extLst>
          </p:cNvPr>
          <p:cNvSpPr txBox="1">
            <a:spLocks/>
          </p:cNvSpPr>
          <p:nvPr/>
        </p:nvSpPr>
        <p:spPr>
          <a:xfrm>
            <a:off x="124265" y="1069145"/>
            <a:ext cx="11931748" cy="57888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t-IT" sz="3000" dirty="0"/>
              <a:t>Un esempio di uso oscillante, sia all’interno dello stesso dialetto sia tra dialetti diversi, è quello del grafema </a:t>
            </a:r>
            <a:r>
              <a:rPr lang="it-IT" sz="3000" b="1" i="1" dirty="0"/>
              <a:t>x</a:t>
            </a:r>
            <a:r>
              <a:rPr lang="it-IT" sz="3000" dirty="0"/>
              <a:t>.</a:t>
            </a:r>
          </a:p>
          <a:p>
            <a:pPr marL="0" indent="0" algn="just">
              <a:buNone/>
            </a:pPr>
            <a:r>
              <a:rPr lang="it-IT" sz="3000" dirty="0"/>
              <a:t>In veneziano si usa comunemente </a:t>
            </a:r>
            <a:r>
              <a:rPr lang="it-IT" sz="3000" i="1" dirty="0"/>
              <a:t>x </a:t>
            </a:r>
            <a:r>
              <a:rPr lang="it-IT" sz="3000" dirty="0"/>
              <a:t>per la sibilante sonora, come in </a:t>
            </a:r>
            <a:r>
              <a:rPr lang="it-IT" sz="3000" i="1" dirty="0" err="1"/>
              <a:t>xe</a:t>
            </a:r>
            <a:r>
              <a:rPr lang="it-IT" sz="3000" i="1" dirty="0"/>
              <a:t> vero</a:t>
            </a:r>
            <a:r>
              <a:rPr lang="it-IT" sz="3000" dirty="0"/>
              <a:t> ‘è vero’. Però lo stesso grafema si usa in veneziano anche per sibilante</a:t>
            </a:r>
            <a:r>
              <a:rPr lang="it-IT" sz="3000" i="1" dirty="0"/>
              <a:t> </a:t>
            </a:r>
            <a:r>
              <a:rPr lang="it-IT" sz="3000" dirty="0"/>
              <a:t>sorda, come in </a:t>
            </a:r>
            <a:r>
              <a:rPr lang="it-IT" sz="3000" i="1" dirty="0" err="1"/>
              <a:t>venexiana</a:t>
            </a:r>
            <a:r>
              <a:rPr lang="it-IT" sz="3000" i="1" dirty="0"/>
              <a:t> </a:t>
            </a:r>
            <a:r>
              <a:rPr lang="it-IT" sz="3000" dirty="0"/>
              <a:t>‘veneziana’. </a:t>
            </a:r>
          </a:p>
          <a:p>
            <a:pPr marL="0" indent="0" algn="just">
              <a:buNone/>
            </a:pPr>
            <a:r>
              <a:rPr lang="it-IT" sz="3000" dirty="0"/>
              <a:t>In altri dialetti il grafema </a:t>
            </a:r>
            <a:r>
              <a:rPr lang="it-IT" sz="3000" i="1" dirty="0"/>
              <a:t>x</a:t>
            </a:r>
            <a:r>
              <a:rPr lang="it-IT" sz="3000" dirty="0"/>
              <a:t> assume valori diversi: </a:t>
            </a:r>
          </a:p>
          <a:p>
            <a:pPr marL="0" indent="0" algn="just">
              <a:buNone/>
            </a:pPr>
            <a:r>
              <a:rPr lang="it-IT" sz="3000" dirty="0"/>
              <a:t>- in genovese rende una fricativa (la </a:t>
            </a:r>
            <a:r>
              <a:rPr lang="it-IT" sz="3000" i="1" dirty="0"/>
              <a:t>j </a:t>
            </a:r>
            <a:r>
              <a:rPr lang="it-IT" sz="3000" dirty="0"/>
              <a:t>francese) in </a:t>
            </a:r>
            <a:r>
              <a:rPr lang="it-IT" sz="3000" i="1" dirty="0" err="1"/>
              <a:t>dexe</a:t>
            </a:r>
            <a:r>
              <a:rPr lang="it-IT" sz="3000" i="1" dirty="0"/>
              <a:t> </a:t>
            </a:r>
            <a:r>
              <a:rPr lang="it-IT" sz="3000" dirty="0"/>
              <a:t>‘</a:t>
            </a:r>
            <a:r>
              <a:rPr lang="it-IT" sz="3000" dirty="0" err="1"/>
              <a:t>diece</a:t>
            </a:r>
            <a:r>
              <a:rPr lang="it-IT" sz="3000" dirty="0"/>
              <a:t>’ o nel nome </a:t>
            </a:r>
            <a:r>
              <a:rPr lang="it-IT" sz="3000" i="1" dirty="0"/>
              <a:t>Bixio</a:t>
            </a:r>
            <a:r>
              <a:rPr lang="it-IT" sz="3000" dirty="0"/>
              <a:t>, che nel resto d’Italia è pronunciato </a:t>
            </a:r>
            <a:r>
              <a:rPr lang="it-IT" sz="3000" i="1" dirty="0" err="1"/>
              <a:t>Bicsio</a:t>
            </a:r>
            <a:r>
              <a:rPr lang="it-IT" sz="3000" dirty="0"/>
              <a:t>.</a:t>
            </a:r>
          </a:p>
          <a:p>
            <a:pPr marL="0" indent="0" algn="just">
              <a:buNone/>
            </a:pPr>
            <a:r>
              <a:rPr lang="it-IT" sz="3000" dirty="0"/>
              <a:t>- In siciliano è usata per la sibilante palatale, come in </a:t>
            </a:r>
            <a:r>
              <a:rPr lang="it-IT" sz="3000" i="1" dirty="0" err="1"/>
              <a:t>xumi</a:t>
            </a:r>
            <a:r>
              <a:rPr lang="it-IT" sz="3000" i="1" dirty="0"/>
              <a:t> </a:t>
            </a:r>
            <a:r>
              <a:rPr lang="it-IT" sz="3000" dirty="0"/>
              <a:t>‘fiumi’ (già nel vocabolario settecentesco di Michele Pasqualino, che recepisce una tradizione spagnola). Anche in questo caso ci sono esempi di pronunce italianizzanti nei cognomi: </a:t>
            </a:r>
            <a:r>
              <a:rPr lang="it-IT" sz="3000" i="1" dirty="0"/>
              <a:t>Craxi</a:t>
            </a:r>
            <a:r>
              <a:rPr lang="it-IT" sz="3000" dirty="0"/>
              <a:t>, da leggere </a:t>
            </a:r>
            <a:r>
              <a:rPr lang="it-IT" sz="3000" i="1" dirty="0"/>
              <a:t>Crascì</a:t>
            </a:r>
            <a:r>
              <a:rPr lang="it-IT" sz="3000" dirty="0"/>
              <a:t>, è pronunciato </a:t>
            </a:r>
            <a:r>
              <a:rPr lang="it-IT" sz="3000" i="1" dirty="0" err="1"/>
              <a:t>Cracsi</a:t>
            </a:r>
            <a:r>
              <a:rPr lang="it-IT" sz="3000" dirty="0"/>
              <a:t>.</a:t>
            </a:r>
          </a:p>
        </p:txBody>
      </p:sp>
    </p:spTree>
    <p:extLst>
      <p:ext uri="{BB962C8B-B14F-4D97-AF65-F5344CB8AC3E}">
        <p14:creationId xmlns:p14="http://schemas.microsoft.com/office/powerpoint/2010/main" val="3119236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210381"/>
            <a:ext cx="10515600" cy="999441"/>
          </a:xfrm>
        </p:spPr>
        <p:txBody>
          <a:bodyPr>
            <a:normAutofit/>
          </a:bodyPr>
          <a:lstStyle/>
          <a:p>
            <a:pPr algn="ctr"/>
            <a:r>
              <a:rPr lang="it-IT" sz="3600" b="1" dirty="0">
                <a:latin typeface="+mn-lt"/>
              </a:rPr>
              <a:t>LA GRAFIA DEL DIALETTO</a:t>
            </a:r>
          </a:p>
        </p:txBody>
      </p:sp>
      <p:sp>
        <p:nvSpPr>
          <p:cNvPr id="6" name="Segnaposto contenuto 2">
            <a:extLst>
              <a:ext uri="{FF2B5EF4-FFF2-40B4-BE49-F238E27FC236}">
                <a16:creationId xmlns:a16="http://schemas.microsoft.com/office/drawing/2014/main" id="{A382CF27-9E61-477C-A80B-09F6B4388F93}"/>
              </a:ext>
            </a:extLst>
          </p:cNvPr>
          <p:cNvSpPr txBox="1">
            <a:spLocks/>
          </p:cNvSpPr>
          <p:nvPr/>
        </p:nvSpPr>
        <p:spPr>
          <a:xfrm>
            <a:off x="124265" y="1069145"/>
            <a:ext cx="11931748" cy="578885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t-IT" sz="3000" dirty="0"/>
              <a:t>È interessante osservare la varietà grafica delle </a:t>
            </a:r>
            <a:r>
              <a:rPr lang="it-IT" sz="3000" b="1" dirty="0"/>
              <a:t>«scritture esposte»</a:t>
            </a:r>
            <a:r>
              <a:rPr lang="it-IT" sz="3000" dirty="0"/>
              <a:t>, che per ragioni espressive spesso sono in dialetto: si va dalle scritture spontanee sui muri alle insegne di negozi, alle scritte su magliette, agli striscioni negli stadi, alle pubblicità. Si tratta di scriventi che, anche se dialettofoni, non sono abituati alla scrittura </a:t>
            </a:r>
            <a:r>
              <a:rPr lang="it-IT" sz="3000"/>
              <a:t>del dialetto. Marcato </a:t>
            </a:r>
            <a:r>
              <a:rPr lang="it-IT" sz="3000" dirty="0"/>
              <a:t>esamina scritte di aree diverse mostrando che le soluzioni grafiche sono molto oscillanti, pressoché individuali. </a:t>
            </a:r>
          </a:p>
          <a:p>
            <a:pPr marL="0" indent="0" algn="just">
              <a:buNone/>
            </a:pPr>
            <a:r>
              <a:rPr lang="it-IT" sz="3000" dirty="0"/>
              <a:t>Si va dalla panetteria veneziana che sceglie una grafia tradizionale: </a:t>
            </a:r>
          </a:p>
          <a:p>
            <a:pPr marL="0" indent="0" algn="just">
              <a:buNone/>
            </a:pPr>
            <a:r>
              <a:rPr lang="it-IT" sz="3000" b="1" i="1" dirty="0" err="1"/>
              <a:t>domenega</a:t>
            </a:r>
            <a:r>
              <a:rPr lang="it-IT" sz="3000" b="1" i="1" dirty="0"/>
              <a:t> </a:t>
            </a:r>
            <a:r>
              <a:rPr lang="it-IT" sz="3000" b="1" i="1" dirty="0" err="1"/>
              <a:t>xe</a:t>
            </a:r>
            <a:r>
              <a:rPr lang="it-IT" sz="3000" b="1" i="1" dirty="0"/>
              <a:t> verto – </a:t>
            </a:r>
            <a:r>
              <a:rPr lang="it-IT" sz="3000" b="1" i="1" dirty="0" err="1"/>
              <a:t>el</a:t>
            </a:r>
            <a:r>
              <a:rPr lang="it-IT" sz="3000" b="1" i="1" dirty="0"/>
              <a:t> 25 e </a:t>
            </a:r>
            <a:r>
              <a:rPr lang="it-IT" sz="3000" b="1" i="1" dirty="0" err="1"/>
              <a:t>el</a:t>
            </a:r>
            <a:r>
              <a:rPr lang="it-IT" sz="3000" b="1" i="1" dirty="0"/>
              <a:t> 26 </a:t>
            </a:r>
            <a:r>
              <a:rPr lang="it-IT" sz="3000" b="1" i="1" dirty="0" err="1"/>
              <a:t>xe</a:t>
            </a:r>
            <a:r>
              <a:rPr lang="it-IT" sz="3000" b="1" i="1" dirty="0"/>
              <a:t> </a:t>
            </a:r>
            <a:r>
              <a:rPr lang="it-IT" sz="3000" b="1" i="1" dirty="0" err="1"/>
              <a:t>serà</a:t>
            </a:r>
            <a:r>
              <a:rPr lang="it-IT" sz="3000" b="1" i="1" dirty="0"/>
              <a:t> bone feste </a:t>
            </a:r>
            <a:r>
              <a:rPr lang="it-IT" sz="3000" i="1" dirty="0"/>
              <a:t>[è serrato = è chiuso]</a:t>
            </a:r>
            <a:r>
              <a:rPr lang="it-IT" sz="3000" dirty="0"/>
              <a:t> </a:t>
            </a:r>
          </a:p>
          <a:p>
            <a:pPr marL="0" indent="0" algn="just">
              <a:buNone/>
            </a:pPr>
            <a:r>
              <a:rPr lang="it-IT" sz="3000" dirty="0"/>
              <a:t>Alla scritta murale apparsa a Napoli nel 1987 in occasione della vittoria dello scudetto del Napoli Calcio, in cui tutte le vocali evanescenti, anche interne, non sono rappresentate</a:t>
            </a:r>
          </a:p>
          <a:p>
            <a:pPr marL="0" indent="0" algn="just">
              <a:buNone/>
            </a:pPr>
            <a:r>
              <a:rPr lang="it-IT" sz="3000" b="1" i="1" dirty="0" err="1"/>
              <a:t>ngopp</a:t>
            </a:r>
            <a:r>
              <a:rPr lang="it-IT" sz="3000" b="1" i="1" dirty="0"/>
              <a:t> </a:t>
            </a:r>
            <a:r>
              <a:rPr lang="it-IT" sz="3000" b="1" i="1" dirty="0" err="1"/>
              <a:t>all’anm</a:t>
            </a:r>
            <a:r>
              <a:rPr lang="it-IT" sz="3000" b="1" i="1" dirty="0"/>
              <a:t> ‘ro </a:t>
            </a:r>
            <a:r>
              <a:rPr lang="it-IT" sz="3000" b="1" i="1" dirty="0" err="1"/>
              <a:t>nonn</a:t>
            </a:r>
            <a:r>
              <a:rPr lang="it-IT" sz="3000" b="1" i="1" dirty="0"/>
              <a:t> ‘o </a:t>
            </a:r>
            <a:r>
              <a:rPr lang="it-IT" sz="3000" b="1" i="1" dirty="0" err="1"/>
              <a:t>sapevm</a:t>
            </a:r>
            <a:r>
              <a:rPr lang="it-IT" sz="3000" b="1" i="1" dirty="0"/>
              <a:t>  </a:t>
            </a:r>
            <a:r>
              <a:rPr lang="it-IT" sz="3000" dirty="0"/>
              <a:t>[sull’anima di nonno, lo sapevamo]</a:t>
            </a:r>
          </a:p>
        </p:txBody>
      </p:sp>
    </p:spTree>
    <p:extLst>
      <p:ext uri="{BB962C8B-B14F-4D97-AF65-F5344CB8AC3E}">
        <p14:creationId xmlns:p14="http://schemas.microsoft.com/office/powerpoint/2010/main" val="677976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 esterni, segnale&#10;&#10;Descrizione generata automaticamente">
            <a:extLst>
              <a:ext uri="{FF2B5EF4-FFF2-40B4-BE49-F238E27FC236}">
                <a16:creationId xmlns:a16="http://schemas.microsoft.com/office/drawing/2014/main" id="{4980CD81-369F-42A5-A7ED-76B86C7CB4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58" y="0"/>
            <a:ext cx="10273284" cy="6858000"/>
          </a:xfrm>
          <a:prstGeom prst="rect">
            <a:avLst/>
          </a:prstGeom>
        </p:spPr>
      </p:pic>
    </p:spTree>
    <p:extLst>
      <p:ext uri="{BB962C8B-B14F-4D97-AF65-F5344CB8AC3E}">
        <p14:creationId xmlns:p14="http://schemas.microsoft.com/office/powerpoint/2010/main" val="2597682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Pubblicità M&amp;M's: Un'altra nota azienda che non conosce la lingua napoletana">
            <a:extLst>
              <a:ext uri="{FF2B5EF4-FFF2-40B4-BE49-F238E27FC236}">
                <a16:creationId xmlns:a16="http://schemas.microsoft.com/office/drawing/2014/main" id="{1B90858A-0BAF-66C1-CD45-98EA6026CE8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5914" b="2884"/>
          <a:stretch/>
        </p:blipFill>
        <p:spPr bwMode="auto">
          <a:xfrm>
            <a:off x="3044535" y="1170610"/>
            <a:ext cx="5787737" cy="410208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67751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Flickriver: Most interesting photos from Pescara 42° 27′ N 14° 12′ E pool">
            <a:extLst>
              <a:ext uri="{FF2B5EF4-FFF2-40B4-BE49-F238E27FC236}">
                <a16:creationId xmlns:a16="http://schemas.microsoft.com/office/drawing/2014/main" id="{25785362-0BEF-C022-7F7D-A7B6D615DE75}"/>
              </a:ext>
            </a:extLst>
          </p:cNvPr>
          <p:cNvPicPr>
            <a:picLocks noChangeAspect="1"/>
          </p:cNvPicPr>
          <p:nvPr/>
        </p:nvPicPr>
        <p:blipFill rotWithShape="1">
          <a:blip r:embed="rId2">
            <a:extLst>
              <a:ext uri="{28A0092B-C50C-407E-A947-70E740481C1C}">
                <a14:useLocalDpi xmlns:a14="http://schemas.microsoft.com/office/drawing/2010/main" val="0"/>
              </a:ext>
            </a:extLst>
          </a:blip>
          <a:srcRect l="2000" t="2824" r="49000" b="4941"/>
          <a:stretch/>
        </p:blipFill>
        <p:spPr bwMode="auto">
          <a:xfrm>
            <a:off x="3917374" y="311073"/>
            <a:ext cx="3938154" cy="587101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860709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Io mi sballo con lo spritz… O anche no… | Il Colle Informa">
            <a:extLst>
              <a:ext uri="{FF2B5EF4-FFF2-40B4-BE49-F238E27FC236}">
                <a16:creationId xmlns:a16="http://schemas.microsoft.com/office/drawing/2014/main" id="{65043341-0EDC-4B5B-CC87-1C348B63999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32462" y="716971"/>
            <a:ext cx="7288200" cy="5465619"/>
          </a:xfrm>
          <a:prstGeom prst="rect">
            <a:avLst/>
          </a:prstGeom>
          <a:noFill/>
          <a:ln>
            <a:noFill/>
          </a:ln>
        </p:spPr>
      </p:pic>
    </p:spTree>
    <p:extLst>
      <p:ext uri="{BB962C8B-B14F-4D97-AF65-F5344CB8AC3E}">
        <p14:creationId xmlns:p14="http://schemas.microsoft.com/office/powerpoint/2010/main" val="3741980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154110"/>
            <a:ext cx="10515600" cy="999441"/>
          </a:xfrm>
        </p:spPr>
        <p:txBody>
          <a:bodyPr>
            <a:normAutofit/>
          </a:bodyPr>
          <a:lstStyle/>
          <a:p>
            <a:pPr algn="ctr"/>
            <a:r>
              <a:rPr lang="it-IT" sz="3600" b="1" dirty="0">
                <a:latin typeface="+mn-lt"/>
              </a:rPr>
              <a:t>IL DIALETTO URBANO</a:t>
            </a:r>
          </a:p>
        </p:txBody>
      </p:sp>
      <p:sp>
        <p:nvSpPr>
          <p:cNvPr id="6" name="Segnaposto contenuto 2">
            <a:extLst>
              <a:ext uri="{FF2B5EF4-FFF2-40B4-BE49-F238E27FC236}">
                <a16:creationId xmlns:a16="http://schemas.microsoft.com/office/drawing/2014/main" id="{A382CF27-9E61-477C-A80B-09F6B4388F93}"/>
              </a:ext>
            </a:extLst>
          </p:cNvPr>
          <p:cNvSpPr txBox="1">
            <a:spLocks/>
          </p:cNvSpPr>
          <p:nvPr/>
        </p:nvSpPr>
        <p:spPr>
          <a:xfrm>
            <a:off x="186397" y="984408"/>
            <a:ext cx="11819206" cy="57194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t-IT" sz="3000" dirty="0"/>
              <a:t>La dinamica tra </a:t>
            </a:r>
            <a:r>
              <a:rPr lang="it-IT" sz="3000" b="1" dirty="0"/>
              <a:t>centro e periferia </a:t>
            </a:r>
            <a:r>
              <a:rPr lang="it-IT" sz="3000" dirty="0"/>
              <a:t>mostra, in contesti di vario tipo, che il centro (la città rispetto alla campagna, la grande città rispetto alla piccola) è più legato all’</a:t>
            </a:r>
            <a:r>
              <a:rPr lang="it-IT" sz="3000" b="1" dirty="0"/>
              <a:t>innovazione</a:t>
            </a:r>
            <a:r>
              <a:rPr lang="it-IT" sz="3000" dirty="0"/>
              <a:t> linguistica, mentre la periferia è più legata alla </a:t>
            </a:r>
            <a:r>
              <a:rPr lang="it-IT" sz="3000" b="1" dirty="0"/>
              <a:t>conservatività.</a:t>
            </a:r>
          </a:p>
          <a:p>
            <a:pPr marL="0" indent="0" algn="just">
              <a:buNone/>
            </a:pPr>
            <a:r>
              <a:rPr lang="it-IT" sz="3000" dirty="0"/>
              <a:t>Se la dialettologia si è occupata più spesso delle campagne, alla ricerca delle forme genuine di dialetto, da molti decenni si è sviluppato un indirizzo di studi chiamato</a:t>
            </a:r>
            <a:r>
              <a:rPr lang="it-IT" sz="3000" b="1" dirty="0"/>
              <a:t> dialettologia urbana</a:t>
            </a:r>
            <a:r>
              <a:rPr lang="it-IT" sz="3000" dirty="0"/>
              <a:t>, che studia le dinamiche all’interno delle città.</a:t>
            </a:r>
          </a:p>
          <a:p>
            <a:pPr marL="0" indent="0" algn="just">
              <a:buNone/>
            </a:pPr>
            <a:r>
              <a:rPr lang="it-IT" sz="3000" dirty="0"/>
              <a:t>Le differenze dipendono soprattutto dal tipo di </a:t>
            </a:r>
            <a:r>
              <a:rPr lang="it-IT" sz="3000" b="1" dirty="0"/>
              <a:t>rete sociale </a:t>
            </a:r>
            <a:r>
              <a:rPr lang="it-IT" sz="3000" dirty="0"/>
              <a:t>in cui è inserito l’individuo: la </a:t>
            </a:r>
            <a:r>
              <a:rPr lang="it-IT" sz="3000" b="1" dirty="0"/>
              <a:t>rete aperta </a:t>
            </a:r>
            <a:r>
              <a:rPr lang="it-IT" sz="3000" dirty="0"/>
              <a:t>è quella tipica delle grandi città, in cui l’individuo ha numerosi rapporti sociali con persone che a loro volta hanno molti contatti. La </a:t>
            </a:r>
            <a:r>
              <a:rPr lang="it-IT" sz="3000" b="1" dirty="0"/>
              <a:t>rete chiusa</a:t>
            </a:r>
            <a:r>
              <a:rPr lang="it-IT" sz="3000" dirty="0"/>
              <a:t> è tipica dei piccoli centri, dove le relazioni sono più numerose ma tendenzialmente molto più fitte (tutti si conoscono).</a:t>
            </a:r>
          </a:p>
        </p:txBody>
      </p:sp>
    </p:spTree>
    <p:extLst>
      <p:ext uri="{BB962C8B-B14F-4D97-AF65-F5344CB8AC3E}">
        <p14:creationId xmlns:p14="http://schemas.microsoft.com/office/powerpoint/2010/main" val="3329199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97204"/>
            <a:ext cx="10515600" cy="999441"/>
          </a:xfrm>
        </p:spPr>
        <p:txBody>
          <a:bodyPr>
            <a:normAutofit/>
          </a:bodyPr>
          <a:lstStyle/>
          <a:p>
            <a:pPr algn="ctr"/>
            <a:r>
              <a:rPr lang="it-IT" sz="3600" b="1" dirty="0">
                <a:latin typeface="+mn-lt"/>
              </a:rPr>
              <a:t>IL DIALETTO URBANO</a:t>
            </a:r>
          </a:p>
        </p:txBody>
      </p:sp>
      <p:sp>
        <p:nvSpPr>
          <p:cNvPr id="6" name="Segnaposto contenuto 2">
            <a:extLst>
              <a:ext uri="{FF2B5EF4-FFF2-40B4-BE49-F238E27FC236}">
                <a16:creationId xmlns:a16="http://schemas.microsoft.com/office/drawing/2014/main" id="{A382CF27-9E61-477C-A80B-09F6B4388F93}"/>
              </a:ext>
            </a:extLst>
          </p:cNvPr>
          <p:cNvSpPr txBox="1">
            <a:spLocks/>
          </p:cNvSpPr>
          <p:nvPr/>
        </p:nvSpPr>
        <p:spPr>
          <a:xfrm>
            <a:off x="154745" y="1083212"/>
            <a:ext cx="11929403" cy="57747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t-IT" sz="3000" dirty="0"/>
              <a:t>La dialettologia urbana si concentra soprattutto sulle differenze nel tipo di dialetto usato da </a:t>
            </a:r>
            <a:r>
              <a:rPr lang="it-IT" sz="3000" b="1" dirty="0"/>
              <a:t>classi sociali diverse </a:t>
            </a:r>
            <a:r>
              <a:rPr lang="it-IT" sz="3000" dirty="0"/>
              <a:t>e nel dialetto prevalente in </a:t>
            </a:r>
            <a:r>
              <a:rPr lang="it-IT" sz="3000" b="1" dirty="0"/>
              <a:t>diversi quartieri della città </a:t>
            </a:r>
            <a:r>
              <a:rPr lang="it-IT" sz="3000" dirty="0"/>
              <a:t>(gli studi si basano su campionamenti di gruppi rappresentativi di parlanti e sfruttano in genere la registrazione di conversazioni, alla ricerca di pronunce diverse).</a:t>
            </a:r>
          </a:p>
          <a:p>
            <a:pPr marL="0" indent="0" algn="just">
              <a:buNone/>
            </a:pPr>
            <a:r>
              <a:rPr lang="it-IT" sz="3000" dirty="0"/>
              <a:t>La dialettologia urbana ha sviluppato il concetto di </a:t>
            </a:r>
            <a:r>
              <a:rPr lang="it-IT" sz="3000" b="1" dirty="0"/>
              <a:t>socioletto</a:t>
            </a:r>
            <a:r>
              <a:rPr lang="it-IT" sz="3000" dirty="0"/>
              <a:t> (o dialetto sociale), cioè un dialetto che si caratterizza per il fatto di essere usato da un determinato gruppo sociale.</a:t>
            </a:r>
          </a:p>
          <a:p>
            <a:pPr marL="0" indent="0" algn="just">
              <a:buNone/>
            </a:pPr>
            <a:r>
              <a:rPr lang="it-IT" sz="3000" dirty="0"/>
              <a:t>Gli studi hanno mostrato che le dinamiche variano molto da città a città: se a Cagliari esistono quattro diverse zone con caratteristiche dialettali diverse, a Bari si osserva la conservazione di tratti arcaici nel quartiere dei pescatori mentre nel resto della città il dialetto è fortemente influenzato dall’italiano. Inoltre, non è sempre vero inoltre che il centro sia più innovativo.</a:t>
            </a:r>
          </a:p>
          <a:p>
            <a:pPr marL="0" indent="0" algn="just">
              <a:buNone/>
            </a:pPr>
            <a:endParaRPr lang="it-IT" sz="3000" dirty="0"/>
          </a:p>
        </p:txBody>
      </p:sp>
    </p:spTree>
    <p:extLst>
      <p:ext uri="{BB962C8B-B14F-4D97-AF65-F5344CB8AC3E}">
        <p14:creationId xmlns:p14="http://schemas.microsoft.com/office/powerpoint/2010/main" val="604354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97204"/>
            <a:ext cx="10515600" cy="999441"/>
          </a:xfrm>
        </p:spPr>
        <p:txBody>
          <a:bodyPr>
            <a:normAutofit/>
          </a:bodyPr>
          <a:lstStyle/>
          <a:p>
            <a:pPr algn="ctr"/>
            <a:r>
              <a:rPr lang="it-IT" sz="3600" b="1" dirty="0">
                <a:latin typeface="+mn-lt"/>
              </a:rPr>
              <a:t>IL DIALETTO URBANO</a:t>
            </a:r>
          </a:p>
        </p:txBody>
      </p:sp>
      <p:sp>
        <p:nvSpPr>
          <p:cNvPr id="6" name="Segnaposto contenuto 2">
            <a:extLst>
              <a:ext uri="{FF2B5EF4-FFF2-40B4-BE49-F238E27FC236}">
                <a16:creationId xmlns:a16="http://schemas.microsoft.com/office/drawing/2014/main" id="{A382CF27-9E61-477C-A80B-09F6B4388F93}"/>
              </a:ext>
            </a:extLst>
          </p:cNvPr>
          <p:cNvSpPr txBox="1">
            <a:spLocks/>
          </p:cNvSpPr>
          <p:nvPr/>
        </p:nvSpPr>
        <p:spPr>
          <a:xfrm>
            <a:off x="154745" y="1083212"/>
            <a:ext cx="11915335" cy="55644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t-IT" sz="3000" dirty="0"/>
              <a:t>Uno studio molto approfondito sulla </a:t>
            </a:r>
            <a:r>
              <a:rPr lang="it-IT" sz="3000" b="1" dirty="0"/>
              <a:t>percezione</a:t>
            </a:r>
            <a:r>
              <a:rPr lang="it-IT" sz="3000" dirty="0"/>
              <a:t> del dialetto è in corso da anni sulle città siciliane. La ricerca, guidata da Giovanni Ruffino, si avvale di questionari «variazionali», in cui si va dai giudizi sul dialetto, alla valutazione di una serie di frasi in dialetto arcaico, dialetto innovativo, italiano regionale, ecc.</a:t>
            </a:r>
          </a:p>
          <a:p>
            <a:pPr marL="0" indent="0" algn="just">
              <a:buNone/>
            </a:pPr>
            <a:r>
              <a:rPr lang="it-IT" sz="3000" dirty="0"/>
              <a:t>Ad esempio: </a:t>
            </a:r>
          </a:p>
          <a:p>
            <a:pPr marL="0" indent="0" algn="just">
              <a:buNone/>
            </a:pPr>
            <a:r>
              <a:rPr lang="it-IT" sz="3000" dirty="0"/>
              <a:t>Il dialetto le sembra: a) Ridicolo b) Espressivo c) Simpatico d) Rozzo e volgare e) Antiquato f) Spontaneo</a:t>
            </a:r>
          </a:p>
          <a:p>
            <a:pPr marL="0" indent="0" algn="just">
              <a:buNone/>
            </a:pPr>
            <a:endParaRPr lang="it-IT" sz="3000" dirty="0"/>
          </a:p>
          <a:p>
            <a:pPr marL="0" indent="0" algn="just">
              <a:buNone/>
            </a:pPr>
            <a:r>
              <a:rPr lang="it-IT" sz="3000" dirty="0"/>
              <a:t>Oppure si sottopone all’intervistato una lunga lista di frasi chiedendo cosa correggerebbe: nelle frasi si inseriscono sia tratti dialettali sia tratti regionali meno avvertiti.</a:t>
            </a:r>
          </a:p>
        </p:txBody>
      </p:sp>
    </p:spTree>
    <p:extLst>
      <p:ext uri="{BB962C8B-B14F-4D97-AF65-F5344CB8AC3E}">
        <p14:creationId xmlns:p14="http://schemas.microsoft.com/office/powerpoint/2010/main" val="528330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210381"/>
            <a:ext cx="10515600" cy="999441"/>
          </a:xfrm>
        </p:spPr>
        <p:txBody>
          <a:bodyPr>
            <a:normAutofit/>
          </a:bodyPr>
          <a:lstStyle/>
          <a:p>
            <a:pPr algn="ctr"/>
            <a:r>
              <a:rPr lang="it-IT" sz="3600" b="1" dirty="0">
                <a:latin typeface="+mn-lt"/>
              </a:rPr>
              <a:t>IL DIALETTO SCRITTO</a:t>
            </a:r>
          </a:p>
        </p:txBody>
      </p:sp>
      <p:sp>
        <p:nvSpPr>
          <p:cNvPr id="6" name="Segnaposto contenuto 2">
            <a:extLst>
              <a:ext uri="{FF2B5EF4-FFF2-40B4-BE49-F238E27FC236}">
                <a16:creationId xmlns:a16="http://schemas.microsoft.com/office/drawing/2014/main" id="{A382CF27-9E61-477C-A80B-09F6B4388F93}"/>
              </a:ext>
            </a:extLst>
          </p:cNvPr>
          <p:cNvSpPr txBox="1">
            <a:spLocks/>
          </p:cNvSpPr>
          <p:nvPr/>
        </p:nvSpPr>
        <p:spPr>
          <a:xfrm>
            <a:off x="126609" y="1209822"/>
            <a:ext cx="11943471" cy="543779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t-IT" sz="3000" dirty="0"/>
              <a:t>Sappiamo che tra gli elementi che distinguono lingua e dialetto c’è il fatto che solo la lingua ha avuto una </a:t>
            </a:r>
            <a:r>
              <a:rPr lang="it-IT" sz="3000" b="1" dirty="0"/>
              <a:t>codificazione della grafia</a:t>
            </a:r>
            <a:r>
              <a:rPr lang="it-IT" sz="3000" dirty="0"/>
              <a:t>. Quella dell’italiano è avvenuta nel Cinquecento e si è protratta fino al Novecento (quando si è stabilizzata, ad esempio, la </a:t>
            </a:r>
            <a:r>
              <a:rPr lang="it-IT" sz="3000" i="1" dirty="0"/>
              <a:t>h </a:t>
            </a:r>
            <a:r>
              <a:rPr lang="it-IT" sz="3000" dirty="0"/>
              <a:t>nella forme </a:t>
            </a:r>
            <a:r>
              <a:rPr lang="it-IT" sz="3000" i="1" dirty="0"/>
              <a:t>ho, hai, ha</a:t>
            </a:r>
            <a:r>
              <a:rPr lang="it-IT" sz="3000" dirty="0"/>
              <a:t>).</a:t>
            </a:r>
          </a:p>
          <a:p>
            <a:pPr marL="0" indent="0" algn="just">
              <a:buNone/>
            </a:pPr>
            <a:r>
              <a:rPr lang="it-IT" sz="3000" dirty="0"/>
              <a:t>Da quando il dialetto ha iniziato a essere studiato in modo scientifico, i linguisti si sono serviti di </a:t>
            </a:r>
            <a:r>
              <a:rPr lang="it-IT" sz="3000" b="1" dirty="0"/>
              <a:t>trascrizioni fonetiche</a:t>
            </a:r>
            <a:r>
              <a:rPr lang="it-IT" sz="3000" dirty="0"/>
              <a:t>, che hanno sorpassato il problema della grafia. Interessante l’episodio raccontato da Benvenuto Terracini, che facendo inchieste dialettali tra contadini e montanari nel primo Novecento registra la sorpresa degli interlocutori per il fatto che scrive il loro dialetto (per loro il dialetto non si scrive, solo l’italiano).</a:t>
            </a:r>
          </a:p>
          <a:p>
            <a:pPr marL="0" indent="0" algn="just">
              <a:buNone/>
            </a:pPr>
            <a:r>
              <a:rPr lang="it-IT" sz="3000" dirty="0"/>
              <a:t>Nel corso dei secoli il dialetto è stato scritto dai parlanti o per </a:t>
            </a:r>
            <a:r>
              <a:rPr lang="it-IT" sz="3000" b="1" dirty="0"/>
              <a:t>scopi pratici </a:t>
            </a:r>
            <a:r>
              <a:rPr lang="it-IT" sz="3000" dirty="0"/>
              <a:t>oppure per </a:t>
            </a:r>
            <a:r>
              <a:rPr lang="it-IT" sz="3000" b="1" dirty="0"/>
              <a:t>ragioni letterarie</a:t>
            </a:r>
            <a:r>
              <a:rPr lang="it-IT" sz="3000" dirty="0"/>
              <a:t>.</a:t>
            </a:r>
          </a:p>
        </p:txBody>
      </p:sp>
    </p:spTree>
    <p:extLst>
      <p:ext uri="{BB962C8B-B14F-4D97-AF65-F5344CB8AC3E}">
        <p14:creationId xmlns:p14="http://schemas.microsoft.com/office/powerpoint/2010/main" val="78679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210381"/>
            <a:ext cx="10515600" cy="999441"/>
          </a:xfrm>
        </p:spPr>
        <p:txBody>
          <a:bodyPr>
            <a:normAutofit/>
          </a:bodyPr>
          <a:lstStyle/>
          <a:p>
            <a:pPr algn="ctr"/>
            <a:r>
              <a:rPr lang="it-IT" sz="3600" b="1" dirty="0">
                <a:latin typeface="+mn-lt"/>
              </a:rPr>
              <a:t>IL DIALETTO SCRITTO</a:t>
            </a:r>
          </a:p>
        </p:txBody>
      </p:sp>
      <p:sp>
        <p:nvSpPr>
          <p:cNvPr id="6" name="Segnaposto contenuto 2">
            <a:extLst>
              <a:ext uri="{FF2B5EF4-FFF2-40B4-BE49-F238E27FC236}">
                <a16:creationId xmlns:a16="http://schemas.microsoft.com/office/drawing/2014/main" id="{A382CF27-9E61-477C-A80B-09F6B4388F93}"/>
              </a:ext>
            </a:extLst>
          </p:cNvPr>
          <p:cNvSpPr txBox="1">
            <a:spLocks/>
          </p:cNvSpPr>
          <p:nvPr/>
        </p:nvSpPr>
        <p:spPr>
          <a:xfrm>
            <a:off x="126609" y="1209822"/>
            <a:ext cx="11943471" cy="543779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t-IT" sz="3000" dirty="0"/>
              <a:t>Il fatto di non avere avuto una codificazione non va confuso con il fatto di non essere stato scritto: tutti i dialetti italiani hanno avuto </a:t>
            </a:r>
            <a:r>
              <a:rPr lang="it-IT" sz="3000" b="1" dirty="0"/>
              <a:t>un’ampia tradizione scritta</a:t>
            </a:r>
            <a:r>
              <a:rPr lang="it-IT" sz="3000" dirty="0"/>
              <a:t>.</a:t>
            </a:r>
          </a:p>
          <a:p>
            <a:pPr marL="0" indent="0" algn="just">
              <a:buNone/>
            </a:pPr>
            <a:r>
              <a:rPr lang="it-IT" sz="3000" dirty="0"/>
              <a:t>Alcune aree, inoltre, hanno avuto una tradizione scritta che è andata oltre i testi letterari, arrivando addirittura ai testi giuridici, come a Venezia. L’ampia tradizione scritta del veneziano lo ha reso anche un modello per altre aree: molti poeti di area trevigiana, ad esempio, hanno adottato la varietà veneziana per le proprie opere poetiche.</a:t>
            </a:r>
          </a:p>
          <a:p>
            <a:pPr marL="0" indent="0" algn="just">
              <a:buNone/>
            </a:pPr>
            <a:r>
              <a:rPr lang="it-IT" sz="3000" dirty="0"/>
              <a:t>Se le manifestazioni scritte del dialetto sono principalmente letterarie, ne esistono anche di altro tipo: per le lettere private, ad esempio, è tipico l’uso dell’italiano anche da parte dei dialettofoni, ma sono documentati casi di lettere in dialetto, riconducibili a motivazioni varie.</a:t>
            </a:r>
          </a:p>
        </p:txBody>
      </p:sp>
    </p:spTree>
    <p:extLst>
      <p:ext uri="{BB962C8B-B14F-4D97-AF65-F5344CB8AC3E}">
        <p14:creationId xmlns:p14="http://schemas.microsoft.com/office/powerpoint/2010/main" val="245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210381"/>
            <a:ext cx="10515600" cy="999441"/>
          </a:xfrm>
        </p:spPr>
        <p:txBody>
          <a:bodyPr>
            <a:normAutofit/>
          </a:bodyPr>
          <a:lstStyle/>
          <a:p>
            <a:pPr algn="ctr"/>
            <a:r>
              <a:rPr lang="it-IT" sz="3600" b="1">
                <a:latin typeface="+mn-lt"/>
              </a:rPr>
              <a:t>IL DIALETTO SCRITTO</a:t>
            </a:r>
            <a:endParaRPr lang="it-IT" sz="3600" b="1" dirty="0">
              <a:latin typeface="+mn-lt"/>
            </a:endParaRPr>
          </a:p>
        </p:txBody>
      </p:sp>
      <p:sp>
        <p:nvSpPr>
          <p:cNvPr id="6" name="Segnaposto contenuto 2">
            <a:extLst>
              <a:ext uri="{FF2B5EF4-FFF2-40B4-BE49-F238E27FC236}">
                <a16:creationId xmlns:a16="http://schemas.microsoft.com/office/drawing/2014/main" id="{A382CF27-9E61-477C-A80B-09F6B4388F93}"/>
              </a:ext>
            </a:extLst>
          </p:cNvPr>
          <p:cNvSpPr txBox="1">
            <a:spLocks/>
          </p:cNvSpPr>
          <p:nvPr/>
        </p:nvSpPr>
        <p:spPr>
          <a:xfrm>
            <a:off x="126609" y="1209822"/>
            <a:ext cx="11943471" cy="543779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t-IT" sz="3000" dirty="0"/>
              <a:t>1) Lettere di prigionieri di guerra che non vogliono farsi comprendere. Leo Spitzer, che ha raccolto e studiato lettere di questo tipo. Ad esempio in una lettera scritta da un prigioniero di Treviglio (Bergamo) ai familiari, si legge: </a:t>
            </a:r>
          </a:p>
        </p:txBody>
      </p:sp>
      <p:pic>
        <p:nvPicPr>
          <p:cNvPr id="4" name="Immagine 3" descr="Immagine che contiene testo&#10;&#10;Descrizione generata automaticamente">
            <a:extLst>
              <a:ext uri="{FF2B5EF4-FFF2-40B4-BE49-F238E27FC236}">
                <a16:creationId xmlns:a16="http://schemas.microsoft.com/office/drawing/2014/main" id="{08966B1E-B461-4793-99C5-72A0B6D121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765" y="3175781"/>
            <a:ext cx="11596469" cy="2105449"/>
          </a:xfrm>
          <a:prstGeom prst="rect">
            <a:avLst/>
          </a:prstGeom>
        </p:spPr>
      </p:pic>
    </p:spTree>
    <p:extLst>
      <p:ext uri="{BB962C8B-B14F-4D97-AF65-F5344CB8AC3E}">
        <p14:creationId xmlns:p14="http://schemas.microsoft.com/office/powerpoint/2010/main" val="3345561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210381"/>
            <a:ext cx="10515600" cy="999441"/>
          </a:xfrm>
        </p:spPr>
        <p:txBody>
          <a:bodyPr>
            <a:normAutofit/>
          </a:bodyPr>
          <a:lstStyle/>
          <a:p>
            <a:pPr algn="ctr"/>
            <a:r>
              <a:rPr lang="it-IT" sz="3600" b="1" dirty="0">
                <a:latin typeface="+mn-lt"/>
              </a:rPr>
              <a:t>IL DIALETTO SCRITTO</a:t>
            </a:r>
          </a:p>
        </p:txBody>
      </p:sp>
      <p:sp>
        <p:nvSpPr>
          <p:cNvPr id="6" name="Segnaposto contenuto 2">
            <a:extLst>
              <a:ext uri="{FF2B5EF4-FFF2-40B4-BE49-F238E27FC236}">
                <a16:creationId xmlns:a16="http://schemas.microsoft.com/office/drawing/2014/main" id="{A382CF27-9E61-477C-A80B-09F6B4388F93}"/>
              </a:ext>
            </a:extLst>
          </p:cNvPr>
          <p:cNvSpPr txBox="1">
            <a:spLocks/>
          </p:cNvSpPr>
          <p:nvPr/>
        </p:nvSpPr>
        <p:spPr>
          <a:xfrm>
            <a:off x="126609" y="1209822"/>
            <a:ext cx="11943471" cy="543779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t-IT" sz="3000" dirty="0"/>
              <a:t>2) Lettere di briganti, che usano il dialetto affinché il messaggio risulti più efficace e diretto, come in questa lettera del brigante calabrese Domenico Straface (1829-1869): </a:t>
            </a:r>
          </a:p>
        </p:txBody>
      </p:sp>
      <p:pic>
        <p:nvPicPr>
          <p:cNvPr id="4" name="Immagine 3" descr="Immagine che contiene testo&#10;&#10;Descrizione generata automaticamente">
            <a:extLst>
              <a:ext uri="{FF2B5EF4-FFF2-40B4-BE49-F238E27FC236}">
                <a16:creationId xmlns:a16="http://schemas.microsoft.com/office/drawing/2014/main" id="{6353B15E-E23D-4A6C-ACCC-2542201004A3}"/>
              </a:ext>
            </a:extLst>
          </p:cNvPr>
          <p:cNvPicPr>
            <a:picLocks noChangeAspect="1"/>
          </p:cNvPicPr>
          <p:nvPr/>
        </p:nvPicPr>
        <p:blipFill rotWithShape="1">
          <a:blip r:embed="rId2">
            <a:extLst>
              <a:ext uri="{28A0092B-C50C-407E-A947-70E740481C1C}">
                <a14:useLocalDpi xmlns:a14="http://schemas.microsoft.com/office/drawing/2010/main" val="0"/>
              </a:ext>
            </a:extLst>
          </a:blip>
          <a:srcRect l="8824" t="31888" r="2150" b="19589"/>
          <a:stretch/>
        </p:blipFill>
        <p:spPr>
          <a:xfrm>
            <a:off x="604819" y="2553919"/>
            <a:ext cx="10982361" cy="4093700"/>
          </a:xfrm>
          <a:prstGeom prst="rect">
            <a:avLst/>
          </a:prstGeom>
        </p:spPr>
      </p:pic>
    </p:spTree>
    <p:extLst>
      <p:ext uri="{BB962C8B-B14F-4D97-AF65-F5344CB8AC3E}">
        <p14:creationId xmlns:p14="http://schemas.microsoft.com/office/powerpoint/2010/main" val="4085077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93E707-8469-40FB-87C7-B3A2DD7388C1}"/>
              </a:ext>
            </a:extLst>
          </p:cNvPr>
          <p:cNvSpPr>
            <a:spLocks noGrp="1"/>
          </p:cNvSpPr>
          <p:nvPr>
            <p:ph type="title"/>
          </p:nvPr>
        </p:nvSpPr>
        <p:spPr>
          <a:xfrm>
            <a:off x="838200" y="210381"/>
            <a:ext cx="10515600" cy="999441"/>
          </a:xfrm>
        </p:spPr>
        <p:txBody>
          <a:bodyPr>
            <a:normAutofit/>
          </a:bodyPr>
          <a:lstStyle/>
          <a:p>
            <a:pPr algn="ctr"/>
            <a:r>
              <a:rPr lang="it-IT" sz="3600" b="1" dirty="0">
                <a:latin typeface="+mn-lt"/>
              </a:rPr>
              <a:t>IL DIALETTO SCRITTO</a:t>
            </a:r>
          </a:p>
        </p:txBody>
      </p:sp>
      <p:sp>
        <p:nvSpPr>
          <p:cNvPr id="6" name="Segnaposto contenuto 2">
            <a:extLst>
              <a:ext uri="{FF2B5EF4-FFF2-40B4-BE49-F238E27FC236}">
                <a16:creationId xmlns:a16="http://schemas.microsoft.com/office/drawing/2014/main" id="{A382CF27-9E61-477C-A80B-09F6B4388F93}"/>
              </a:ext>
            </a:extLst>
          </p:cNvPr>
          <p:cNvSpPr txBox="1">
            <a:spLocks/>
          </p:cNvSpPr>
          <p:nvPr/>
        </p:nvSpPr>
        <p:spPr>
          <a:xfrm>
            <a:off x="151227" y="1026942"/>
            <a:ext cx="11890718" cy="583105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t-IT" sz="3000" dirty="0"/>
              <a:t>3) Un altro ambito di uso scritto del dialetto è quello </a:t>
            </a:r>
            <a:r>
              <a:rPr lang="it-IT" sz="3000" b="1" dirty="0"/>
              <a:t>scolastico</a:t>
            </a:r>
            <a:r>
              <a:rPr lang="it-IT" sz="3000" dirty="0"/>
              <a:t>, in particolare nell’ambito del metodo «Dal dialetto alla lingua», usato tra fine Ottocento e anni Venti del Novecento. Il metodo conosce delle anticipazioni già nel primo Ottocento, ma il primo vero manualetto di questo tipo è il </a:t>
            </a:r>
            <a:r>
              <a:rPr lang="it-IT" sz="3000" i="1" dirty="0"/>
              <a:t>Parallelo fra dialetto bellunese rustico e la lingua italiana </a:t>
            </a:r>
            <a:r>
              <a:rPr lang="it-IT" sz="3000" dirty="0"/>
              <a:t>di Giulio Nazari (1873). Diventerà un modello l’opera di Fedele Romani </a:t>
            </a:r>
            <a:r>
              <a:rPr lang="it-IT" sz="3000" i="1" dirty="0" err="1"/>
              <a:t>Abruzzesismi</a:t>
            </a:r>
            <a:r>
              <a:rPr lang="it-IT" sz="3000" dirty="0"/>
              <a:t> (1884).</a:t>
            </a:r>
          </a:p>
          <a:p>
            <a:pPr marL="0" indent="0" algn="just">
              <a:buNone/>
            </a:pPr>
            <a:r>
              <a:rPr lang="it-IT" sz="3000" dirty="0"/>
              <a:t>Nei programmi scolastici si incoraggia il metodo contrastivo per l’insegnamento dell’italiano e questo favorisce una produzione di testi didattici che propongo esercizi di traduzione. Si presentano testi di vario tipo in dialetto e, con l’aiuto del maestro, gli studenti li traducono in italiano osservando le differenze. Dopo un momento di sfortuna legato ai programmi Orlando (1905), questa produzione ha il suo apice nel 1923-25 grazie alla riforma Gentile, che dà molto spazio al metodo e incoraggia la produzione editoriale. Con l’avvento del fascismo (ministro Ercole) si interrompe bruscamente ogni applicazione del metodo.</a:t>
            </a:r>
          </a:p>
        </p:txBody>
      </p:sp>
    </p:spTree>
    <p:extLst>
      <p:ext uri="{BB962C8B-B14F-4D97-AF65-F5344CB8AC3E}">
        <p14:creationId xmlns:p14="http://schemas.microsoft.com/office/powerpoint/2010/main" val="3985754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792</TotalTime>
  <Words>1720</Words>
  <Application>Microsoft Office PowerPoint</Application>
  <PresentationFormat>Widescreen</PresentationFormat>
  <Paragraphs>57</Paragraphs>
  <Slides>18</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18</vt:i4>
      </vt:variant>
    </vt:vector>
  </HeadingPairs>
  <TitlesOfParts>
    <vt:vector size="22" baseType="lpstr">
      <vt:lpstr>Arial</vt:lpstr>
      <vt:lpstr>Calibri</vt:lpstr>
      <vt:lpstr>Calibri Light</vt:lpstr>
      <vt:lpstr>Tema di Office</vt:lpstr>
      <vt:lpstr>Dialettologia italiana a.a. 2022/23</vt:lpstr>
      <vt:lpstr>IL DIALETTO URBANO</vt:lpstr>
      <vt:lpstr>IL DIALETTO URBANO</vt:lpstr>
      <vt:lpstr>IL DIALETTO URBANO</vt:lpstr>
      <vt:lpstr>IL DIALETTO SCRITTO</vt:lpstr>
      <vt:lpstr>IL DIALETTO SCRITTO</vt:lpstr>
      <vt:lpstr>IL DIALETTO SCRITTO</vt:lpstr>
      <vt:lpstr>IL DIALETTO SCRITTO</vt:lpstr>
      <vt:lpstr>IL DIALETTO SCRITTO</vt:lpstr>
      <vt:lpstr>IL DIALETTO SCRITTO</vt:lpstr>
      <vt:lpstr>LA GRAFIA DEL DIALETTO</vt:lpstr>
      <vt:lpstr>LA GRAFIA DEL DIALETTO</vt:lpstr>
      <vt:lpstr>LA GRAFIA DEL DIALETTO</vt:lpstr>
      <vt:lpstr>LA GRAFIA DEL DIALETTO</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Emiliano Picchiorri</dc:creator>
  <cp:lastModifiedBy>Emiliano Picchiorri</cp:lastModifiedBy>
  <cp:revision>95</cp:revision>
  <dcterms:created xsi:type="dcterms:W3CDTF">2017-09-29T07:17:13Z</dcterms:created>
  <dcterms:modified xsi:type="dcterms:W3CDTF">2023-03-16T13:16:40Z</dcterms:modified>
</cp:coreProperties>
</file>